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4630400" cy="8229600"/>
  <p:notesSz cx="8229600" cy="14630400"/>
  <p:embeddedFontLst>
    <p:embeddedFont>
      <p:font typeface="PT Sans" panose="020B0503020203020204" pitchFamily="34" charset="77"/>
      <p:regular r:id="rId15"/>
      <p:bold r:id="rId16"/>
      <p:italic r:id="rId17"/>
      <p:boldItalic r:id="rId18"/>
    </p:embeddedFont>
  </p:embeddedFontLst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543105-D935-155B-CA2D-ED46812CEEA3}" v="2" dt="2024-11-13T08:16:50.286"/>
    <p1510:client id="{BE6E649B-39C8-862B-D49D-46F9DC06CEA0}" v="88" dt="2024-11-11T12:10:23.1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497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hyperlink" Target="mailto:clapadula@fedaia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005959"/>
            <a:ext cx="7532314" cy="255737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59271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Maria Carmelita Lapadula</a:t>
            </a:r>
            <a:endParaRPr lang="en-US" sz="1750" dirty="0">
              <a:latin typeface="PT Sans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515969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Head of Knowledge and Social Innovation</a:t>
            </a:r>
            <a:endParaRPr lang="en-US" sz="1750" dirty="0">
              <a:latin typeface="PT Sans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5726668"/>
            <a:ext cx="737924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FEDAIA</a:t>
            </a: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 - Federation of Organisations for Child and Adolescent Care</a:t>
            </a:r>
            <a:endParaRPr lang="en-US" sz="1750" dirty="0">
              <a:latin typeface="PT Sans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627102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Catalonia</a:t>
            </a:r>
            <a:endParaRPr lang="en-US" sz="1750" dirty="0">
              <a:latin typeface="PT Sans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3628" y="1260049"/>
            <a:ext cx="4473535" cy="20385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1">
            <a:extLst>
              <a:ext uri="{FF2B5EF4-FFF2-40B4-BE49-F238E27FC236}">
                <a16:creationId xmlns:a16="http://schemas.microsoft.com/office/drawing/2014/main" id="{1E0A341A-EEE9-4FD9-9945-C95FB775BD02}"/>
              </a:ext>
            </a:extLst>
          </p:cNvPr>
          <p:cNvSpPr/>
          <p:nvPr/>
        </p:nvSpPr>
        <p:spPr>
          <a:xfrm>
            <a:off x="0" y="211039"/>
            <a:ext cx="13433196" cy="785812"/>
          </a:xfrm>
          <a:prstGeom prst="rect">
            <a:avLst/>
          </a:prstGeom>
          <a:solidFill>
            <a:srgbClr val="75B5CC"/>
          </a:solidFill>
          <a:ln>
            <a:solidFill>
              <a:srgbClr val="72B5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dirty="0">
              <a:solidFill>
                <a:schemeClr val="bg1"/>
              </a:solidFill>
              <a:latin typeface="PT Sans"/>
            </a:endParaRPr>
          </a:p>
        </p:txBody>
      </p:sp>
      <p:sp>
        <p:nvSpPr>
          <p:cNvPr id="2" name="Text 0"/>
          <p:cNvSpPr/>
          <p:nvPr/>
        </p:nvSpPr>
        <p:spPr>
          <a:xfrm>
            <a:off x="793790" y="24954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PT Sans"/>
                <a:ea typeface="Inter Bold" pitchFamily="34" charset="-122"/>
                <a:cs typeface="Inter Bold" pitchFamily="34" charset="-120"/>
              </a:rPr>
              <a:t>Structure</a:t>
            </a:r>
            <a:endParaRPr lang="en-US" sz="4450" dirty="0">
              <a:solidFill>
                <a:schemeClr val="bg1"/>
              </a:solidFill>
              <a:latin typeface="PT San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118711" y="2033769"/>
            <a:ext cx="30480" cy="4947047"/>
          </a:xfrm>
          <a:prstGeom prst="roundRect">
            <a:avLst>
              <a:gd name="adj" fmla="val 312558"/>
            </a:avLst>
          </a:prstGeom>
          <a:solidFill>
            <a:srgbClr val="C2CED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" name="Shape 2"/>
          <p:cNvSpPr/>
          <p:nvPr/>
        </p:nvSpPr>
        <p:spPr>
          <a:xfrm>
            <a:off x="1358622" y="2528831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C2CED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" name="Shape 3"/>
          <p:cNvSpPr/>
          <p:nvPr/>
        </p:nvSpPr>
        <p:spPr>
          <a:xfrm>
            <a:off x="878800" y="228892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 4"/>
          <p:cNvSpPr/>
          <p:nvPr/>
        </p:nvSpPr>
        <p:spPr>
          <a:xfrm>
            <a:off x="1060609" y="2373930"/>
            <a:ext cx="146685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1</a:t>
            </a:r>
            <a:endParaRPr lang="en-US" sz="2650" dirty="0">
              <a:latin typeface="PT San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381488" y="2260583"/>
            <a:ext cx="77512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How we see the new family support policies in Catalonia</a:t>
            </a:r>
            <a:endParaRPr lang="en-US" sz="2200" dirty="0">
              <a:latin typeface="PT San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358622" y="3563603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C2CED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" name="Shape 7"/>
          <p:cNvSpPr/>
          <p:nvPr/>
        </p:nvSpPr>
        <p:spPr>
          <a:xfrm>
            <a:off x="878800" y="332369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1026795" y="3408703"/>
            <a:ext cx="21419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2</a:t>
            </a:r>
            <a:endParaRPr lang="en-US" sz="2650" dirty="0">
              <a:latin typeface="PT San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381488" y="3295355"/>
            <a:ext cx="566273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What we think about the new model (SIS)</a:t>
            </a:r>
            <a:endParaRPr lang="en-US" sz="2200" dirty="0">
              <a:latin typeface="PT San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358622" y="4598375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C2CED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Shape 11"/>
          <p:cNvSpPr/>
          <p:nvPr/>
        </p:nvSpPr>
        <p:spPr>
          <a:xfrm>
            <a:off x="878800" y="435846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 12"/>
          <p:cNvSpPr/>
          <p:nvPr/>
        </p:nvSpPr>
        <p:spPr>
          <a:xfrm>
            <a:off x="1024057" y="4443475"/>
            <a:ext cx="219670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3</a:t>
            </a:r>
            <a:endParaRPr lang="en-US" sz="2650" dirty="0">
              <a:latin typeface="PT San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381488" y="4330127"/>
            <a:ext cx="837985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How </a:t>
            </a:r>
            <a:r>
              <a:rPr lang="en-US" sz="2200" b="1" dirty="0">
                <a:solidFill>
                  <a:srgbClr val="F44444"/>
                </a:solidFill>
                <a:latin typeface="PT Sans"/>
                <a:ea typeface="Inter Bold" pitchFamily="34" charset="-122"/>
                <a:cs typeface="Inter Bold" pitchFamily="34" charset="-120"/>
              </a:rPr>
              <a:t>should</a:t>
            </a: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 family and child rights organisations be involved</a:t>
            </a:r>
            <a:endParaRPr lang="en-US" sz="2200" dirty="0">
              <a:latin typeface="PT San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358622" y="5633147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C2CED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7" name="Shape 15"/>
          <p:cNvSpPr/>
          <p:nvPr/>
        </p:nvSpPr>
        <p:spPr>
          <a:xfrm>
            <a:off x="878800" y="539323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8" name="Text 16"/>
          <p:cNvSpPr/>
          <p:nvPr/>
        </p:nvSpPr>
        <p:spPr>
          <a:xfrm>
            <a:off x="1018818" y="5478247"/>
            <a:ext cx="230148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4</a:t>
            </a:r>
            <a:endParaRPr lang="en-US" sz="2650" dirty="0">
              <a:latin typeface="PT San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381488" y="5364900"/>
            <a:ext cx="52305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How the model is applied in Barcelona</a:t>
            </a:r>
            <a:endParaRPr lang="en-US" sz="2200" dirty="0">
              <a:latin typeface="PT San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358622" y="6667920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C2CED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1" name="Shape 19"/>
          <p:cNvSpPr/>
          <p:nvPr/>
        </p:nvSpPr>
        <p:spPr>
          <a:xfrm>
            <a:off x="878800" y="642800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2" name="Text 20"/>
          <p:cNvSpPr/>
          <p:nvPr/>
        </p:nvSpPr>
        <p:spPr>
          <a:xfrm>
            <a:off x="1028105" y="6513019"/>
            <a:ext cx="21169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5</a:t>
            </a:r>
            <a:endParaRPr lang="en-US" sz="2650" dirty="0">
              <a:latin typeface="PT San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381488" y="6399672"/>
            <a:ext cx="471689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What we do to strengthen families</a:t>
            </a:r>
            <a:endParaRPr lang="en-US" sz="2200" dirty="0">
              <a:latin typeface="PT Sans"/>
            </a:endParaRPr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0" y="228600"/>
            <a:ext cx="685800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642" y="1977985"/>
            <a:ext cx="4156234" cy="256865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6642" y="4816793"/>
            <a:ext cx="3349347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Fostering Strong Families</a:t>
            </a:r>
            <a:endParaRPr lang="en-US" sz="2100" dirty="0">
              <a:latin typeface="PT Sans"/>
            </a:endParaRPr>
          </a:p>
        </p:txBody>
      </p:sp>
      <p:sp>
        <p:nvSpPr>
          <p:cNvPr id="5" name="Text 2"/>
          <p:cNvSpPr/>
          <p:nvPr/>
        </p:nvSpPr>
        <p:spPr>
          <a:xfrm>
            <a:off x="756642" y="5284232"/>
            <a:ext cx="4156234" cy="2075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There are numerous projects dedicated to preventing </a:t>
            </a:r>
            <a:r>
              <a:rPr lang="en-US" sz="1700" b="1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institutionalisation</a:t>
            </a:r>
            <a:r>
              <a:rPr lang="en-US" sz="170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, </a:t>
            </a:r>
            <a:r>
              <a:rPr lang="en-US" sz="1700" b="1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neglect</a:t>
            </a:r>
            <a:r>
              <a:rPr lang="en-US" sz="170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, and </a:t>
            </a:r>
            <a:r>
              <a:rPr lang="en-US" sz="1700" b="1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risk</a:t>
            </a:r>
            <a:r>
              <a:rPr lang="en-US" sz="170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 by offering comprehensive socio-educational services, parental competence development programmes, family care, and community-based residential centres.</a:t>
            </a:r>
            <a:endParaRPr lang="en-US" sz="1700" dirty="0">
              <a:latin typeface="PT Sans"/>
            </a:endParaRPr>
          </a:p>
        </p:txBody>
      </p:sp>
      <p:sp>
        <p:nvSpPr>
          <p:cNvPr id="7" name="Text 3"/>
          <p:cNvSpPr/>
          <p:nvPr/>
        </p:nvSpPr>
        <p:spPr>
          <a:xfrm>
            <a:off x="5237083" y="4816793"/>
            <a:ext cx="3533537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Integrated Policy Solutions</a:t>
            </a:r>
            <a:endParaRPr lang="en-US" sz="2100" dirty="0">
              <a:latin typeface="PT Sans"/>
            </a:endParaRPr>
          </a:p>
        </p:txBody>
      </p:sp>
      <p:sp>
        <p:nvSpPr>
          <p:cNvPr id="8" name="Text 4"/>
          <p:cNvSpPr/>
          <p:nvPr/>
        </p:nvSpPr>
        <p:spPr>
          <a:xfrm>
            <a:off x="5237083" y="5284232"/>
            <a:ext cx="4156234" cy="2075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We advocate for </a:t>
            </a:r>
            <a:r>
              <a:rPr lang="en-US" sz="1700" b="1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robust, integrated policies that address fundamental needs</a:t>
            </a:r>
            <a:r>
              <a:rPr lang="en-US" sz="170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, including economic assistance, socio-educational support for children and families, and comprehensive care to ensure the protection of their rights.</a:t>
            </a:r>
            <a:endParaRPr lang="en-US" sz="1700" dirty="0">
              <a:latin typeface="PT Sans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7524" y="1977985"/>
            <a:ext cx="4156234" cy="256865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7524" y="4816793"/>
            <a:ext cx="3563541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Consistent Implementation</a:t>
            </a:r>
            <a:endParaRPr lang="en-US" sz="2100" dirty="0">
              <a:latin typeface="PT Sans"/>
            </a:endParaRPr>
          </a:p>
        </p:txBody>
      </p:sp>
      <p:sp>
        <p:nvSpPr>
          <p:cNvPr id="11" name="Text 6"/>
          <p:cNvSpPr/>
          <p:nvPr/>
        </p:nvSpPr>
        <p:spPr>
          <a:xfrm>
            <a:off x="9717524" y="5284232"/>
            <a:ext cx="4156234" cy="1729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While these policies exist, their implementation often lacks consistency and a clear understanding of their impact, creating a need for improved coordination and evaluation.</a:t>
            </a:r>
            <a:endParaRPr lang="en-US" sz="1700" dirty="0">
              <a:latin typeface="PT Sans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0" y="228600"/>
            <a:ext cx="685800" cy="685800"/>
          </a:xfrm>
          <a:prstGeom prst="rect">
            <a:avLst/>
          </a:prstGeom>
        </p:spPr>
      </p:pic>
      <p:sp>
        <p:nvSpPr>
          <p:cNvPr id="13" name="Rectángulo 1">
            <a:extLst>
              <a:ext uri="{FF2B5EF4-FFF2-40B4-BE49-F238E27FC236}">
                <a16:creationId xmlns:a16="http://schemas.microsoft.com/office/drawing/2014/main" id="{A26D3DB7-4EAD-45E1-9AB5-81B1985CBD8A}"/>
              </a:ext>
            </a:extLst>
          </p:cNvPr>
          <p:cNvSpPr/>
          <p:nvPr/>
        </p:nvSpPr>
        <p:spPr>
          <a:xfrm>
            <a:off x="0" y="211039"/>
            <a:ext cx="13433196" cy="785812"/>
          </a:xfrm>
          <a:prstGeom prst="rect">
            <a:avLst/>
          </a:prstGeom>
          <a:solidFill>
            <a:srgbClr val="75B5CC"/>
          </a:solidFill>
          <a:ln>
            <a:solidFill>
              <a:srgbClr val="72B5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dirty="0">
              <a:solidFill>
                <a:schemeClr val="bg1"/>
              </a:solidFill>
              <a:latin typeface="PT Sans"/>
            </a:endParaRPr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AE2BEF20-E6B1-4677-A0E4-59ECC47547A5}"/>
              </a:ext>
            </a:extLst>
          </p:cNvPr>
          <p:cNvSpPr/>
          <p:nvPr/>
        </p:nvSpPr>
        <p:spPr>
          <a:xfrm>
            <a:off x="793790" y="24954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PT Sans"/>
                <a:ea typeface="Inter Bold" pitchFamily="34" charset="-122"/>
                <a:cs typeface="Inter Bold" pitchFamily="34" charset="-120"/>
              </a:rPr>
              <a:t>Family support policies in Catalonia</a:t>
            </a:r>
            <a:endParaRPr lang="en-US" sz="4450" dirty="0">
              <a:solidFill>
                <a:schemeClr val="bg1"/>
              </a:solidFill>
              <a:latin typeface="PT Sans"/>
            </a:endParaRPr>
          </a:p>
        </p:txBody>
      </p:sp>
      <p:pic>
        <p:nvPicPr>
          <p:cNvPr id="15" name="Imatge 14">
            <a:extLst>
              <a:ext uri="{FF2B5EF4-FFF2-40B4-BE49-F238E27FC236}">
                <a16:creationId xmlns:a16="http://schemas.microsoft.com/office/drawing/2014/main" id="{314054AA-B41F-4342-80A1-42F6EF64FE2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7596"/>
          <a:stretch/>
        </p:blipFill>
        <p:spPr>
          <a:xfrm>
            <a:off x="5237083" y="1977985"/>
            <a:ext cx="4156234" cy="25686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0" y="228600"/>
            <a:ext cx="685800" cy="685800"/>
          </a:xfrm>
          <a:prstGeom prst="rect">
            <a:avLst/>
          </a:prstGeom>
        </p:spPr>
      </p:pic>
      <p:sp>
        <p:nvSpPr>
          <p:cNvPr id="13" name="Rectángulo 1">
            <a:extLst>
              <a:ext uri="{FF2B5EF4-FFF2-40B4-BE49-F238E27FC236}">
                <a16:creationId xmlns:a16="http://schemas.microsoft.com/office/drawing/2014/main" id="{00D790AB-9AC7-434A-BEBD-61920D479A5A}"/>
              </a:ext>
            </a:extLst>
          </p:cNvPr>
          <p:cNvSpPr/>
          <p:nvPr/>
        </p:nvSpPr>
        <p:spPr>
          <a:xfrm>
            <a:off x="0" y="238333"/>
            <a:ext cx="13433196" cy="1550088"/>
          </a:xfrm>
          <a:prstGeom prst="rect">
            <a:avLst/>
          </a:prstGeom>
          <a:solidFill>
            <a:srgbClr val="75B5CC"/>
          </a:solidFill>
          <a:ln>
            <a:solidFill>
              <a:srgbClr val="72B5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dirty="0">
              <a:solidFill>
                <a:schemeClr val="bg1"/>
              </a:solidFill>
              <a:latin typeface="PT Sans"/>
            </a:endParaRPr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2B432A1E-C1A4-449C-AE6E-2223817CEF70}"/>
              </a:ext>
            </a:extLst>
          </p:cNvPr>
          <p:cNvSpPr/>
          <p:nvPr/>
        </p:nvSpPr>
        <p:spPr>
          <a:xfrm>
            <a:off x="793790" y="24954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PT Sans"/>
                <a:ea typeface="Inter Bold" pitchFamily="34" charset="-122"/>
                <a:cs typeface="Inter Bold" pitchFamily="34" charset="-120"/>
              </a:rPr>
              <a:t>Considerations on the SIS Model</a:t>
            </a:r>
            <a:endParaRPr lang="en-US" sz="4450" dirty="0">
              <a:solidFill>
                <a:schemeClr val="bg1"/>
              </a:solidFill>
              <a:latin typeface="PT Sans"/>
            </a:endParaRPr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5398E737-5F5C-493A-AEBF-B5DB917E7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937" y="2434557"/>
            <a:ext cx="566976" cy="566976"/>
          </a:xfrm>
          <a:prstGeom prst="rect">
            <a:avLst/>
          </a:prstGeom>
        </p:spPr>
      </p:pic>
      <p:sp>
        <p:nvSpPr>
          <p:cNvPr id="16" name="Text 1">
            <a:extLst>
              <a:ext uri="{FF2B5EF4-FFF2-40B4-BE49-F238E27FC236}">
                <a16:creationId xmlns:a16="http://schemas.microsoft.com/office/drawing/2014/main" id="{24C4E995-544D-4C93-ACC7-4A2D15BBE031}"/>
              </a:ext>
            </a:extLst>
          </p:cNvPr>
          <p:cNvSpPr/>
          <p:nvPr/>
        </p:nvSpPr>
        <p:spPr>
          <a:xfrm>
            <a:off x="1614607" y="3228346"/>
            <a:ext cx="47096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Reduces institutionalisation rates.</a:t>
            </a:r>
            <a:endParaRPr lang="en-US" sz="2200" dirty="0">
              <a:latin typeface="PT Sans"/>
            </a:endParaRPr>
          </a:p>
        </p:txBody>
      </p:sp>
      <p:pic>
        <p:nvPicPr>
          <p:cNvPr id="17" name="Image 1" descr="preencoded.png">
            <a:extLst>
              <a:ext uri="{FF2B5EF4-FFF2-40B4-BE49-F238E27FC236}">
                <a16:creationId xmlns:a16="http://schemas.microsoft.com/office/drawing/2014/main" id="{AF2ACECB-1CFC-4084-BDCC-3781B5E9ED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7368" y="2434557"/>
            <a:ext cx="566976" cy="566976"/>
          </a:xfrm>
          <a:prstGeom prst="rect">
            <a:avLst/>
          </a:prstGeom>
        </p:spPr>
      </p:pic>
      <p:sp>
        <p:nvSpPr>
          <p:cNvPr id="18" name="Text 2">
            <a:extLst>
              <a:ext uri="{FF2B5EF4-FFF2-40B4-BE49-F238E27FC236}">
                <a16:creationId xmlns:a16="http://schemas.microsoft.com/office/drawing/2014/main" id="{8F9270DA-4B96-48E8-98A5-6B5D01011C98}"/>
              </a:ext>
            </a:extLst>
          </p:cNvPr>
          <p:cNvSpPr/>
          <p:nvPr/>
        </p:nvSpPr>
        <p:spPr>
          <a:xfrm>
            <a:off x="7489508" y="3228346"/>
            <a:ext cx="634269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Emphasises prevention and holistic childcare.</a:t>
            </a:r>
            <a:endParaRPr lang="en-US" sz="2200" dirty="0">
              <a:latin typeface="PT Sans"/>
            </a:endParaRPr>
          </a:p>
        </p:txBody>
      </p:sp>
      <p:pic>
        <p:nvPicPr>
          <p:cNvPr id="19" name="Image 2" descr="preencoded.png">
            <a:extLst>
              <a:ext uri="{FF2B5EF4-FFF2-40B4-BE49-F238E27FC236}">
                <a16:creationId xmlns:a16="http://schemas.microsoft.com/office/drawing/2014/main" id="{89CB524B-3BA0-459D-97EC-0F12449F24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5937" y="4263118"/>
            <a:ext cx="566976" cy="566976"/>
          </a:xfrm>
          <a:prstGeom prst="rect">
            <a:avLst/>
          </a:prstGeom>
        </p:spPr>
      </p:pic>
      <p:sp>
        <p:nvSpPr>
          <p:cNvPr id="20" name="Text 3">
            <a:extLst>
              <a:ext uri="{FF2B5EF4-FFF2-40B4-BE49-F238E27FC236}">
                <a16:creationId xmlns:a16="http://schemas.microsoft.com/office/drawing/2014/main" id="{E2FE509F-7FB5-448F-A712-614EB5649F84}"/>
              </a:ext>
            </a:extLst>
          </p:cNvPr>
          <p:cNvSpPr/>
          <p:nvPr/>
        </p:nvSpPr>
        <p:spPr>
          <a:xfrm>
            <a:off x="793790" y="5056908"/>
            <a:ext cx="635127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Empowers families and enhances their capacity to care.</a:t>
            </a:r>
            <a:endParaRPr lang="en-US" sz="2200" dirty="0">
              <a:latin typeface="PT Sans"/>
            </a:endParaRPr>
          </a:p>
        </p:txBody>
      </p:sp>
      <p:pic>
        <p:nvPicPr>
          <p:cNvPr id="21" name="Image 3" descr="preencoded.png">
            <a:extLst>
              <a:ext uri="{FF2B5EF4-FFF2-40B4-BE49-F238E27FC236}">
                <a16:creationId xmlns:a16="http://schemas.microsoft.com/office/drawing/2014/main" id="{CEBEC246-9069-45A3-98F0-F8C2A69AC6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7368" y="4263118"/>
            <a:ext cx="566976" cy="566976"/>
          </a:xfrm>
          <a:prstGeom prst="rect">
            <a:avLst/>
          </a:prstGeom>
        </p:spPr>
      </p:pic>
      <p:sp>
        <p:nvSpPr>
          <p:cNvPr id="22" name="Text 4">
            <a:extLst>
              <a:ext uri="{FF2B5EF4-FFF2-40B4-BE49-F238E27FC236}">
                <a16:creationId xmlns:a16="http://schemas.microsoft.com/office/drawing/2014/main" id="{6DC9C57B-4026-4A3D-B2D7-83DBDBA1BAF7}"/>
              </a:ext>
            </a:extLst>
          </p:cNvPr>
          <p:cNvSpPr/>
          <p:nvPr/>
        </p:nvSpPr>
        <p:spPr>
          <a:xfrm>
            <a:off x="7485221" y="5056908"/>
            <a:ext cx="635138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Inter-entity collaboration for comprehensive services.</a:t>
            </a:r>
            <a:endParaRPr lang="en-US" sz="2200" dirty="0">
              <a:latin typeface="PT Sans"/>
            </a:endParaRPr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97DA2926-9DB2-43F5-9669-6659C64F58F6}"/>
              </a:ext>
            </a:extLst>
          </p:cNvPr>
          <p:cNvSpPr/>
          <p:nvPr/>
        </p:nvSpPr>
        <p:spPr>
          <a:xfrm>
            <a:off x="793790" y="602071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850"/>
              </a:lnSpc>
              <a:buNone/>
            </a:pPr>
            <a:endParaRPr lang="en-US" sz="1750" dirty="0">
              <a:latin typeface="PT Sans"/>
            </a:endParaRP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6BBBB522-D310-4650-842B-D6CBD285263A}"/>
              </a:ext>
            </a:extLst>
          </p:cNvPr>
          <p:cNvSpPr/>
          <p:nvPr/>
        </p:nvSpPr>
        <p:spPr>
          <a:xfrm>
            <a:off x="793790" y="663877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*SIS = Non-residential socio-educational intervention services for children and adolescents</a:t>
            </a:r>
            <a:endParaRPr lang="en-US" sz="1750" dirty="0">
              <a:latin typeface="PT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756082" y="2629154"/>
            <a:ext cx="4196358" cy="2039422"/>
          </a:xfrm>
          <a:prstGeom prst="roundRect">
            <a:avLst>
              <a:gd name="adj" fmla="val 4671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Text 2"/>
          <p:cNvSpPr/>
          <p:nvPr/>
        </p:nvSpPr>
        <p:spPr>
          <a:xfrm>
            <a:off x="990516" y="28635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Model Legitimation</a:t>
            </a:r>
            <a:endParaRPr lang="en-US" sz="2200" dirty="0">
              <a:latin typeface="PT Sans"/>
            </a:endParaRPr>
          </a:p>
        </p:txBody>
      </p:sp>
      <p:sp>
        <p:nvSpPr>
          <p:cNvPr id="5" name="Text 3"/>
          <p:cNvSpPr/>
          <p:nvPr/>
        </p:nvSpPr>
        <p:spPr>
          <a:xfrm>
            <a:off x="990516" y="3354007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Strong legal frameworks and adequate funding.</a:t>
            </a:r>
            <a:endParaRPr lang="en-US" sz="1750" dirty="0">
              <a:latin typeface="PT San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179254" y="2629154"/>
            <a:ext cx="4196358" cy="2039422"/>
          </a:xfrm>
          <a:prstGeom prst="roundRect">
            <a:avLst>
              <a:gd name="adj" fmla="val 4671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/>
          <p:nvPr/>
        </p:nvSpPr>
        <p:spPr>
          <a:xfrm>
            <a:off x="5413688" y="2863588"/>
            <a:ext cx="372749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Expanded Preventive Interventions</a:t>
            </a:r>
            <a:endParaRPr lang="en-US" sz="2200" dirty="0">
              <a:latin typeface="PT San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413688" y="3708337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Focus on mild and moderate risk cases.</a:t>
            </a:r>
            <a:endParaRPr lang="en-US" sz="1750" dirty="0">
              <a:latin typeface="PT San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9602425" y="2629154"/>
            <a:ext cx="4196358" cy="2039422"/>
          </a:xfrm>
          <a:prstGeom prst="roundRect">
            <a:avLst>
              <a:gd name="adj" fmla="val 4671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9836860" y="2863588"/>
            <a:ext cx="372749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Comprehensive Life-Cycle Approach</a:t>
            </a:r>
            <a:endParaRPr lang="en-US" sz="2200" dirty="0">
              <a:latin typeface="PT San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836860" y="3708337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Support from pregnancy to adulthood.</a:t>
            </a:r>
            <a:endParaRPr lang="en-US" sz="1750" dirty="0">
              <a:latin typeface="PT San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56082" y="4895390"/>
            <a:ext cx="4196358" cy="2047994"/>
          </a:xfrm>
          <a:prstGeom prst="roundRect">
            <a:avLst>
              <a:gd name="adj" fmla="val 4652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3" name="Text 11"/>
          <p:cNvSpPr/>
          <p:nvPr/>
        </p:nvSpPr>
        <p:spPr>
          <a:xfrm>
            <a:off x="990516" y="5129824"/>
            <a:ext cx="353163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Equitable Implementation</a:t>
            </a:r>
            <a:endParaRPr lang="en-US" sz="2200" dirty="0">
              <a:latin typeface="PT San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90516" y="5620242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Uniform application across territories.</a:t>
            </a:r>
            <a:endParaRPr lang="en-US" sz="1750" dirty="0">
              <a:latin typeface="PT San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179254" y="4895390"/>
            <a:ext cx="4196358" cy="2047994"/>
          </a:xfrm>
          <a:prstGeom prst="roundRect">
            <a:avLst>
              <a:gd name="adj" fmla="val 4652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6" name="Text 14"/>
          <p:cNvSpPr/>
          <p:nvPr/>
        </p:nvSpPr>
        <p:spPr>
          <a:xfrm>
            <a:off x="5413688" y="512982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Family Participation</a:t>
            </a:r>
            <a:endParaRPr lang="en-US" sz="2200" dirty="0">
              <a:latin typeface="PT San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413688" y="5620242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Throughout the whole process, from policy-making to individual attention.</a:t>
            </a:r>
            <a:endParaRPr lang="en-US" sz="1750" dirty="0">
              <a:latin typeface="PT San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9602425" y="4895390"/>
            <a:ext cx="4196358" cy="2047994"/>
          </a:xfrm>
          <a:prstGeom prst="roundRect">
            <a:avLst>
              <a:gd name="adj" fmla="val 4652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9" name="Text 17"/>
          <p:cNvSpPr/>
          <p:nvPr/>
        </p:nvSpPr>
        <p:spPr>
          <a:xfrm>
            <a:off x="9836860" y="5129824"/>
            <a:ext cx="306728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Care for Professionals</a:t>
            </a:r>
            <a:endParaRPr lang="en-US" sz="2200" dirty="0">
              <a:latin typeface="PT San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836860" y="5620242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Reverse the chronic underfunding of the system and professionalise the sector.</a:t>
            </a:r>
            <a:endParaRPr lang="en-US" sz="1750" dirty="0">
              <a:latin typeface="PT Sans"/>
            </a:endParaRPr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0" y="228600"/>
            <a:ext cx="685800" cy="685800"/>
          </a:xfrm>
          <a:prstGeom prst="rect">
            <a:avLst/>
          </a:prstGeom>
        </p:spPr>
      </p:pic>
      <p:sp>
        <p:nvSpPr>
          <p:cNvPr id="22" name="Rectángulo 1">
            <a:extLst>
              <a:ext uri="{FF2B5EF4-FFF2-40B4-BE49-F238E27FC236}">
                <a16:creationId xmlns:a16="http://schemas.microsoft.com/office/drawing/2014/main" id="{ECE82038-60EF-45D0-9B49-3F0224156BCB}"/>
              </a:ext>
            </a:extLst>
          </p:cNvPr>
          <p:cNvSpPr/>
          <p:nvPr/>
        </p:nvSpPr>
        <p:spPr>
          <a:xfrm>
            <a:off x="0" y="211038"/>
            <a:ext cx="13433196" cy="1465123"/>
          </a:xfrm>
          <a:prstGeom prst="rect">
            <a:avLst/>
          </a:prstGeom>
          <a:solidFill>
            <a:srgbClr val="75B5CC"/>
          </a:solidFill>
          <a:ln>
            <a:solidFill>
              <a:srgbClr val="72B5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dirty="0">
              <a:solidFill>
                <a:schemeClr val="bg1"/>
              </a:solidFill>
              <a:latin typeface="PT Sans"/>
            </a:endParaRPr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9A093865-00B9-40AC-961D-EB9F21762BAC}"/>
              </a:ext>
            </a:extLst>
          </p:cNvPr>
          <p:cNvSpPr/>
          <p:nvPr/>
        </p:nvSpPr>
        <p:spPr>
          <a:xfrm>
            <a:off x="793790" y="249543"/>
            <a:ext cx="1214806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PT Sans"/>
                <a:ea typeface="Inter Bold" pitchFamily="34" charset="-122"/>
                <a:cs typeface="Inter Bold" pitchFamily="34" charset="-120"/>
              </a:rPr>
              <a:t>Areas for Improvement in the</a:t>
            </a:r>
          </a:p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PT Sans"/>
                <a:ea typeface="Inter Bold" pitchFamily="34" charset="-122"/>
              </a:rPr>
              <a:t>SIS Model implementation</a:t>
            </a:r>
            <a:endParaRPr lang="en-US" sz="4450" dirty="0">
              <a:solidFill>
                <a:schemeClr val="bg1"/>
              </a:solidFill>
              <a:latin typeface="PT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006328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38001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Evidence-Based</a:t>
            </a:r>
            <a:endParaRPr lang="en-US" sz="2200" dirty="0">
              <a:latin typeface="PT Sans"/>
            </a:endParaRPr>
          </a:p>
        </p:txBody>
      </p:sp>
      <p:sp>
        <p:nvSpPr>
          <p:cNvPr id="6" name="Text 2"/>
          <p:cNvSpPr/>
          <p:nvPr/>
        </p:nvSpPr>
        <p:spPr>
          <a:xfrm>
            <a:off x="793790" y="4290536"/>
            <a:ext cx="36080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Research-backed strategies</a:t>
            </a:r>
            <a:endParaRPr lang="en-US" sz="1750" dirty="0">
              <a:latin typeface="PT Sans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2021" y="3006328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42021" y="38001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Participative</a:t>
            </a:r>
            <a:endParaRPr lang="en-US" sz="2200" dirty="0">
              <a:latin typeface="PT Sans"/>
            </a:endParaRPr>
          </a:p>
        </p:txBody>
      </p:sp>
      <p:sp>
        <p:nvSpPr>
          <p:cNvPr id="9" name="Text 4"/>
          <p:cNvSpPr/>
          <p:nvPr/>
        </p:nvSpPr>
        <p:spPr>
          <a:xfrm>
            <a:off x="4742021" y="4290536"/>
            <a:ext cx="3608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Stakeholder engagement</a:t>
            </a:r>
            <a:endParaRPr lang="en-US" sz="1750" dirty="0">
              <a:latin typeface="PT Sans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333881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93790" y="61276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Intersectional</a:t>
            </a:r>
            <a:endParaRPr lang="en-US" sz="2200" dirty="0">
              <a:latin typeface="PT Sans"/>
            </a:endParaRPr>
          </a:p>
        </p:txBody>
      </p:sp>
      <p:sp>
        <p:nvSpPr>
          <p:cNvPr id="12" name="Text 6"/>
          <p:cNvSpPr/>
          <p:nvPr/>
        </p:nvSpPr>
        <p:spPr>
          <a:xfrm>
            <a:off x="793790" y="6618089"/>
            <a:ext cx="36080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Integrated service delivery</a:t>
            </a:r>
            <a:endParaRPr lang="en-US" sz="1750" dirty="0">
              <a:latin typeface="PT Sans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2021" y="5333881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742021" y="6127671"/>
            <a:ext cx="291345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Community-Focused</a:t>
            </a:r>
            <a:endParaRPr lang="en-US" sz="2200" dirty="0">
              <a:latin typeface="PT Sans"/>
            </a:endParaRPr>
          </a:p>
        </p:txBody>
      </p:sp>
      <p:sp>
        <p:nvSpPr>
          <p:cNvPr id="15" name="Text 8"/>
          <p:cNvSpPr/>
          <p:nvPr/>
        </p:nvSpPr>
        <p:spPr>
          <a:xfrm>
            <a:off x="4742021" y="6618089"/>
            <a:ext cx="3608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Local resource leverage</a:t>
            </a:r>
            <a:endParaRPr lang="en-US" sz="1750" dirty="0">
              <a:latin typeface="PT Sans"/>
            </a:endParaRPr>
          </a:p>
        </p:txBody>
      </p:sp>
      <p:sp>
        <p:nvSpPr>
          <p:cNvPr id="16" name="Rectángulo 1">
            <a:extLst>
              <a:ext uri="{FF2B5EF4-FFF2-40B4-BE49-F238E27FC236}">
                <a16:creationId xmlns:a16="http://schemas.microsoft.com/office/drawing/2014/main" id="{4B1178D7-E78D-4EF4-BA13-2AC804ADC949}"/>
              </a:ext>
            </a:extLst>
          </p:cNvPr>
          <p:cNvSpPr/>
          <p:nvPr/>
        </p:nvSpPr>
        <p:spPr>
          <a:xfrm>
            <a:off x="0" y="211038"/>
            <a:ext cx="9144000" cy="1465123"/>
          </a:xfrm>
          <a:prstGeom prst="rect">
            <a:avLst/>
          </a:prstGeom>
          <a:solidFill>
            <a:srgbClr val="75B5CC"/>
          </a:solidFill>
          <a:ln>
            <a:solidFill>
              <a:srgbClr val="72B5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dirty="0">
              <a:solidFill>
                <a:schemeClr val="bg1"/>
              </a:solidFill>
              <a:latin typeface="PT Sans"/>
            </a:endParaRPr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5B7AEF5B-9EF7-4A3F-B396-CEC04DE08789}"/>
              </a:ext>
            </a:extLst>
          </p:cNvPr>
          <p:cNvSpPr/>
          <p:nvPr/>
        </p:nvSpPr>
        <p:spPr>
          <a:xfrm>
            <a:off x="793790" y="249543"/>
            <a:ext cx="1214806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PT Sans"/>
                <a:ea typeface="Inter Bold" pitchFamily="34" charset="-122"/>
                <a:cs typeface="Inter Bold" pitchFamily="34" charset="-120"/>
              </a:rPr>
              <a:t>Approaches for an effective</a:t>
            </a:r>
          </a:p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PT Sans"/>
                <a:ea typeface="Inter Bold" pitchFamily="34" charset="-122"/>
              </a:rPr>
              <a:t>Model Implementation</a:t>
            </a:r>
            <a:endParaRPr lang="en-US" sz="4450" dirty="0">
              <a:solidFill>
                <a:schemeClr val="bg1"/>
              </a:solidFill>
              <a:latin typeface="PT Sans"/>
            </a:endParaRPr>
          </a:p>
        </p:txBody>
      </p:sp>
      <p:pic>
        <p:nvPicPr>
          <p:cNvPr id="18" name="Image 3" descr="preencoded.png">
            <a:extLst>
              <a:ext uri="{FF2B5EF4-FFF2-40B4-BE49-F238E27FC236}">
                <a16:creationId xmlns:a16="http://schemas.microsoft.com/office/drawing/2014/main" id="{EDFB91DF-A4C1-480C-AEFC-E06EEC5D01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90" y="7375089"/>
            <a:ext cx="685800" cy="685800"/>
          </a:xfrm>
          <a:prstGeom prst="rect">
            <a:avLst/>
          </a:prstGeom>
        </p:spPr>
      </p:pic>
      <p:pic>
        <p:nvPicPr>
          <p:cNvPr id="19" name="Imatge 18">
            <a:extLst>
              <a:ext uri="{FF2B5EF4-FFF2-40B4-BE49-F238E27FC236}">
                <a16:creationId xmlns:a16="http://schemas.microsoft.com/office/drawing/2014/main" id="{FB76DBD3-BB12-4948-B765-5C746ABF6A3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0000" t="-2135" r="5551" b="2135"/>
          <a:stretch/>
        </p:blipFill>
        <p:spPr>
          <a:xfrm>
            <a:off x="9144000" y="-168711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0" y="228600"/>
            <a:ext cx="685800" cy="685800"/>
          </a:xfrm>
          <a:prstGeom prst="rect">
            <a:avLst/>
          </a:prstGeom>
        </p:spPr>
      </p:pic>
      <p:sp>
        <p:nvSpPr>
          <p:cNvPr id="17" name="Rectángulo 1">
            <a:extLst>
              <a:ext uri="{FF2B5EF4-FFF2-40B4-BE49-F238E27FC236}">
                <a16:creationId xmlns:a16="http://schemas.microsoft.com/office/drawing/2014/main" id="{69FBF2AD-45DC-4338-8854-9B79853662AD}"/>
              </a:ext>
            </a:extLst>
          </p:cNvPr>
          <p:cNvSpPr/>
          <p:nvPr/>
        </p:nvSpPr>
        <p:spPr>
          <a:xfrm>
            <a:off x="0" y="211038"/>
            <a:ext cx="13433196" cy="1465123"/>
          </a:xfrm>
          <a:prstGeom prst="rect">
            <a:avLst/>
          </a:prstGeom>
          <a:solidFill>
            <a:srgbClr val="75B5CC"/>
          </a:solidFill>
          <a:ln>
            <a:solidFill>
              <a:srgbClr val="72B5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dirty="0">
              <a:solidFill>
                <a:schemeClr val="bg1"/>
              </a:solidFill>
              <a:latin typeface="PT Sans"/>
            </a:endParaRPr>
          </a:p>
        </p:txBody>
      </p:sp>
      <p:sp>
        <p:nvSpPr>
          <p:cNvPr id="18" name="Text 0">
            <a:extLst>
              <a:ext uri="{FF2B5EF4-FFF2-40B4-BE49-F238E27FC236}">
                <a16:creationId xmlns:a16="http://schemas.microsoft.com/office/drawing/2014/main" id="{69A3727D-289E-4C01-934E-7A23C4F952B9}"/>
              </a:ext>
            </a:extLst>
          </p:cNvPr>
          <p:cNvSpPr/>
          <p:nvPr/>
        </p:nvSpPr>
        <p:spPr>
          <a:xfrm>
            <a:off x="793790" y="249543"/>
            <a:ext cx="1214806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PT Sans"/>
                <a:ea typeface="Inter Bold" pitchFamily="34" charset="-122"/>
                <a:cs typeface="Inter Bold" pitchFamily="34" charset="-120"/>
              </a:rPr>
              <a:t>The Model Implementation Design</a:t>
            </a:r>
          </a:p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PT Sans"/>
                <a:ea typeface="Inter Bold" pitchFamily="34" charset="-122"/>
              </a:rPr>
              <a:t>at Barcelona</a:t>
            </a:r>
            <a:endParaRPr lang="en-US" sz="4450" dirty="0">
              <a:solidFill>
                <a:schemeClr val="bg1"/>
              </a:solidFill>
              <a:latin typeface="PT Sans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7668A574-7DC4-4526-A2B4-3CBF2F0070FA}"/>
              </a:ext>
            </a:extLst>
          </p:cNvPr>
          <p:cNvSpPr/>
          <p:nvPr/>
        </p:nvSpPr>
        <p:spPr>
          <a:xfrm>
            <a:off x="793731" y="3564088"/>
            <a:ext cx="3090624" cy="2402324"/>
          </a:xfrm>
          <a:prstGeom prst="roundRect">
            <a:avLst>
              <a:gd name="adj" fmla="val 3966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ca-ES">
              <a:latin typeface="PT Sans"/>
            </a:endParaRPr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8F4FD1C7-79DD-4A9C-BE4B-A870ED610651}"/>
              </a:ext>
            </a:extLst>
          </p:cNvPr>
          <p:cNvSpPr/>
          <p:nvPr/>
        </p:nvSpPr>
        <p:spPr>
          <a:xfrm>
            <a:off x="1028165" y="3798522"/>
            <a:ext cx="26217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Reflective Process</a:t>
            </a:r>
            <a:endParaRPr lang="en-US" sz="2200" dirty="0">
              <a:latin typeface="PT Sans"/>
            </a:endParaRPr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AA6B7EEF-8A6C-4243-BF2A-2D69DEA7ACF7}"/>
              </a:ext>
            </a:extLst>
          </p:cNvPr>
          <p:cNvSpPr/>
          <p:nvPr/>
        </p:nvSpPr>
        <p:spPr>
          <a:xfrm>
            <a:off x="1028165" y="4288940"/>
            <a:ext cx="262175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Collaborative reflection with professionals and users.</a:t>
            </a:r>
            <a:endParaRPr lang="en-US" sz="1750" dirty="0">
              <a:latin typeface="PT Sans"/>
            </a:endParaRPr>
          </a:p>
        </p:txBody>
      </p:sp>
      <p:sp>
        <p:nvSpPr>
          <p:cNvPr id="22" name="Shape 4">
            <a:extLst>
              <a:ext uri="{FF2B5EF4-FFF2-40B4-BE49-F238E27FC236}">
                <a16:creationId xmlns:a16="http://schemas.microsoft.com/office/drawing/2014/main" id="{6ADAE889-C9DF-4A5F-87E9-96CBD05056E6}"/>
              </a:ext>
            </a:extLst>
          </p:cNvPr>
          <p:cNvSpPr/>
          <p:nvPr/>
        </p:nvSpPr>
        <p:spPr>
          <a:xfrm>
            <a:off x="4111169" y="3564088"/>
            <a:ext cx="3090624" cy="2402324"/>
          </a:xfrm>
          <a:prstGeom prst="roundRect">
            <a:avLst>
              <a:gd name="adj" fmla="val 3966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ca-ES">
              <a:latin typeface="PT Sans"/>
            </a:endParaRPr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CA16A5F9-9C51-4E10-83BF-EF8A4C2B06BA}"/>
              </a:ext>
            </a:extLst>
          </p:cNvPr>
          <p:cNvSpPr/>
          <p:nvPr/>
        </p:nvSpPr>
        <p:spPr>
          <a:xfrm>
            <a:off x="4345603" y="3798522"/>
            <a:ext cx="262175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Needs Assessment</a:t>
            </a:r>
            <a:endParaRPr lang="en-US" sz="2200" dirty="0">
              <a:latin typeface="PT Sans"/>
            </a:endParaRP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673FEB44-9337-4BD6-9BEA-90A8693E8240}"/>
              </a:ext>
            </a:extLst>
          </p:cNvPr>
          <p:cNvSpPr/>
          <p:nvPr/>
        </p:nvSpPr>
        <p:spPr>
          <a:xfrm>
            <a:off x="4345603" y="4643270"/>
            <a:ext cx="262175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Comprehensive analysis of children's and families' needs.</a:t>
            </a:r>
            <a:endParaRPr lang="en-US" sz="1750" dirty="0">
              <a:latin typeface="PT Sans"/>
            </a:endParaRPr>
          </a:p>
        </p:txBody>
      </p:sp>
      <p:sp>
        <p:nvSpPr>
          <p:cNvPr id="25" name="Shape 7">
            <a:extLst>
              <a:ext uri="{FF2B5EF4-FFF2-40B4-BE49-F238E27FC236}">
                <a16:creationId xmlns:a16="http://schemas.microsoft.com/office/drawing/2014/main" id="{569B0DE6-95F7-4948-A877-D36A50C1695C}"/>
              </a:ext>
            </a:extLst>
          </p:cNvPr>
          <p:cNvSpPr/>
          <p:nvPr/>
        </p:nvSpPr>
        <p:spPr>
          <a:xfrm>
            <a:off x="7428608" y="3564088"/>
            <a:ext cx="3090624" cy="2402324"/>
          </a:xfrm>
          <a:prstGeom prst="roundRect">
            <a:avLst>
              <a:gd name="adj" fmla="val 3966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ca-ES">
              <a:latin typeface="PT Sans"/>
            </a:endParaRPr>
          </a:p>
        </p:txBody>
      </p:sp>
      <p:sp>
        <p:nvSpPr>
          <p:cNvPr id="26" name="Text 8">
            <a:extLst>
              <a:ext uri="{FF2B5EF4-FFF2-40B4-BE49-F238E27FC236}">
                <a16:creationId xmlns:a16="http://schemas.microsoft.com/office/drawing/2014/main" id="{90009176-141A-4078-B210-6B6CBA13F649}"/>
              </a:ext>
            </a:extLst>
          </p:cNvPr>
          <p:cNvSpPr/>
          <p:nvPr/>
        </p:nvSpPr>
        <p:spPr>
          <a:xfrm>
            <a:off x="7663042" y="3798522"/>
            <a:ext cx="262175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Service Adaptation</a:t>
            </a:r>
            <a:endParaRPr lang="en-US" sz="2200" dirty="0">
              <a:latin typeface="PT Sans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B239ABB8-5131-4685-81D8-860C26570F88}"/>
              </a:ext>
            </a:extLst>
          </p:cNvPr>
          <p:cNvSpPr/>
          <p:nvPr/>
        </p:nvSpPr>
        <p:spPr>
          <a:xfrm>
            <a:off x="7663042" y="4643270"/>
            <a:ext cx="262175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Services focused on identified needs.</a:t>
            </a:r>
            <a:endParaRPr lang="en-US" sz="1750" dirty="0">
              <a:latin typeface="PT Sans"/>
            </a:endParaRPr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1E695E12-8BAE-4541-AD4E-0D1F4797D5E1}"/>
              </a:ext>
            </a:extLst>
          </p:cNvPr>
          <p:cNvSpPr/>
          <p:nvPr/>
        </p:nvSpPr>
        <p:spPr>
          <a:xfrm>
            <a:off x="10746046" y="3564088"/>
            <a:ext cx="3090624" cy="2402324"/>
          </a:xfrm>
          <a:prstGeom prst="roundRect">
            <a:avLst>
              <a:gd name="adj" fmla="val 3966"/>
            </a:avLst>
          </a:prstGeom>
          <a:solidFill>
            <a:srgbClr val="DCE8EF"/>
          </a:solidFill>
          <a:ln w="7620">
            <a:solidFill>
              <a:srgbClr val="C2CED5"/>
            </a:solidFill>
            <a:prstDash val="solid"/>
          </a:ln>
        </p:spPr>
        <p:txBody>
          <a:bodyPr/>
          <a:lstStyle/>
          <a:p>
            <a:endParaRPr lang="ca-ES">
              <a:latin typeface="PT Sans"/>
            </a:endParaRPr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17D88344-36B8-487D-B7E7-4F02D8583D5D}"/>
              </a:ext>
            </a:extLst>
          </p:cNvPr>
          <p:cNvSpPr/>
          <p:nvPr/>
        </p:nvSpPr>
        <p:spPr>
          <a:xfrm>
            <a:off x="10980480" y="3798522"/>
            <a:ext cx="262175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Continuous Improvement</a:t>
            </a:r>
            <a:endParaRPr lang="en-US" sz="2200" dirty="0">
              <a:latin typeface="PT Sans"/>
            </a:endParaRPr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FD13DD72-AD97-4E61-AC23-F1554C0F0FC4}"/>
              </a:ext>
            </a:extLst>
          </p:cNvPr>
          <p:cNvSpPr/>
          <p:nvPr/>
        </p:nvSpPr>
        <p:spPr>
          <a:xfrm>
            <a:off x="10980480" y="4643270"/>
            <a:ext cx="262175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Ongoing evaluation and adjustment for relevance and effectiveness.</a:t>
            </a:r>
            <a:endParaRPr lang="en-US" sz="1750" dirty="0">
              <a:latin typeface="PT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505319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299109"/>
            <a:ext cx="30054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Child-centred approach</a:t>
            </a:r>
            <a:endParaRPr lang="en-US" sz="2200" dirty="0">
              <a:latin typeface="PT Sans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5143857"/>
            <a:ext cx="30054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Put the child's well-being at the heart of every decision we make.</a:t>
            </a:r>
            <a:endParaRPr lang="en-US" sz="1750" dirty="0">
              <a:latin typeface="PT Sans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446" y="3505319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39446" y="4299109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Prevention and inclusion</a:t>
            </a:r>
            <a:endParaRPr lang="en-US" sz="2200" dirty="0">
              <a:latin typeface="PT Sans"/>
            </a:endParaRPr>
          </a:p>
        </p:txBody>
      </p:sp>
      <p:sp>
        <p:nvSpPr>
          <p:cNvPr id="8" name="Text 4"/>
          <p:cNvSpPr/>
          <p:nvPr/>
        </p:nvSpPr>
        <p:spPr>
          <a:xfrm>
            <a:off x="4139446" y="5143857"/>
            <a:ext cx="300561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Early intervention to prevent future problems and ensure that children's rights are granted.</a:t>
            </a:r>
            <a:endParaRPr lang="en-US" sz="1750" dirty="0">
              <a:latin typeface="PT Sans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5221" y="3505319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85221" y="4299109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Collaborative network</a:t>
            </a:r>
            <a:endParaRPr lang="en-US" sz="2200" dirty="0">
              <a:latin typeface="PT Sans"/>
            </a:endParaRPr>
          </a:p>
        </p:txBody>
      </p:sp>
      <p:sp>
        <p:nvSpPr>
          <p:cNvPr id="11" name="Text 6"/>
          <p:cNvSpPr/>
          <p:nvPr/>
        </p:nvSpPr>
        <p:spPr>
          <a:xfrm>
            <a:off x="7485221" y="5143857"/>
            <a:ext cx="300561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Work closely with different organisations and administrations to provide comprehensive care.</a:t>
            </a:r>
            <a:endParaRPr lang="en-US" sz="1750" dirty="0">
              <a:latin typeface="PT Sans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0997" y="3505319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30997" y="42991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Professional teams</a:t>
            </a:r>
            <a:endParaRPr lang="en-US" sz="2200" dirty="0">
              <a:latin typeface="PT Sans"/>
            </a:endParaRPr>
          </a:p>
        </p:txBody>
      </p:sp>
      <p:sp>
        <p:nvSpPr>
          <p:cNvPr id="14" name="Text 8"/>
          <p:cNvSpPr/>
          <p:nvPr/>
        </p:nvSpPr>
        <p:spPr>
          <a:xfrm>
            <a:off x="10830996" y="5143857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Build and maintain skilled and dedicated teams to deliver high-quality services.</a:t>
            </a:r>
            <a:endParaRPr lang="en-US" sz="1750" dirty="0">
              <a:latin typeface="PT Sans"/>
            </a:endParaRPr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16000" y="228600"/>
            <a:ext cx="685800" cy="685800"/>
          </a:xfrm>
          <a:prstGeom prst="rect">
            <a:avLst/>
          </a:prstGeom>
        </p:spPr>
      </p:pic>
      <p:sp>
        <p:nvSpPr>
          <p:cNvPr id="16" name="Rectángulo 1">
            <a:extLst>
              <a:ext uri="{FF2B5EF4-FFF2-40B4-BE49-F238E27FC236}">
                <a16:creationId xmlns:a16="http://schemas.microsoft.com/office/drawing/2014/main" id="{7241A55F-A397-4DD4-9680-FCE4EABA07D9}"/>
              </a:ext>
            </a:extLst>
          </p:cNvPr>
          <p:cNvSpPr/>
          <p:nvPr/>
        </p:nvSpPr>
        <p:spPr>
          <a:xfrm>
            <a:off x="0" y="211038"/>
            <a:ext cx="13433196" cy="1465123"/>
          </a:xfrm>
          <a:prstGeom prst="rect">
            <a:avLst/>
          </a:prstGeom>
          <a:solidFill>
            <a:srgbClr val="75B5CC"/>
          </a:solidFill>
          <a:ln>
            <a:solidFill>
              <a:srgbClr val="72B5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dirty="0">
              <a:solidFill>
                <a:schemeClr val="bg1"/>
              </a:solidFill>
              <a:latin typeface="PT Sans"/>
            </a:endParaRPr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35E07AAB-E9FF-432A-B12E-B4851393BDD0}"/>
              </a:ext>
            </a:extLst>
          </p:cNvPr>
          <p:cNvSpPr/>
          <p:nvPr/>
        </p:nvSpPr>
        <p:spPr>
          <a:xfrm>
            <a:off x="793790" y="249543"/>
            <a:ext cx="1214806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PT Sans"/>
                <a:ea typeface="Inter Bold" pitchFamily="34" charset="-122"/>
                <a:cs typeface="Inter Bold" pitchFamily="34" charset="-120"/>
              </a:rPr>
              <a:t>Strengthen Families to</a:t>
            </a:r>
          </a:p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PT Sans"/>
                <a:ea typeface="Inter Bold" pitchFamily="34" charset="-122"/>
              </a:rPr>
              <a:t>Prevent Institutionalization</a:t>
            </a:r>
            <a:endParaRPr lang="en-US" sz="4450" dirty="0">
              <a:solidFill>
                <a:schemeClr val="bg1"/>
              </a:solidFill>
              <a:latin typeface="PT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" name="Text 1"/>
          <p:cNvSpPr/>
          <p:nvPr/>
        </p:nvSpPr>
        <p:spPr>
          <a:xfrm>
            <a:off x="793790" y="240803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Thank You!</a:t>
            </a:r>
            <a:endParaRPr lang="en-US" sz="4450" dirty="0">
              <a:latin typeface="PT Sans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345698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We appreciate your time and valuable insights.</a:t>
            </a:r>
            <a:endParaRPr lang="en-US" sz="1750" dirty="0">
              <a:latin typeface="PT Sans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407503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We are committed to strengthening families and fostering a positive impact on children's lives.</a:t>
            </a:r>
            <a:endParaRPr lang="en-US" sz="1750" dirty="0">
              <a:latin typeface="PT Sans"/>
            </a:endParaRPr>
          </a:p>
        </p:txBody>
      </p:sp>
      <p:sp>
        <p:nvSpPr>
          <p:cNvPr id="7" name="Text 4"/>
          <p:cNvSpPr/>
          <p:nvPr/>
        </p:nvSpPr>
        <p:spPr>
          <a:xfrm>
            <a:off x="793790" y="469308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/>
                <a:ea typeface="Nunito Sans" pitchFamily="34" charset="-122"/>
                <a:cs typeface="Nunito Sans" pitchFamily="34" charset="-120"/>
              </a:rPr>
              <a:t>Please feel free to reach out with any questions or further discussion.</a:t>
            </a:r>
            <a:endParaRPr lang="en-US" sz="1750" dirty="0">
              <a:latin typeface="PT Sans"/>
            </a:endParaRPr>
          </a:p>
        </p:txBody>
      </p:sp>
      <p:sp>
        <p:nvSpPr>
          <p:cNvPr id="8" name="Text 5"/>
          <p:cNvSpPr/>
          <p:nvPr/>
        </p:nvSpPr>
        <p:spPr>
          <a:xfrm>
            <a:off x="793790" y="5396151"/>
            <a:ext cx="5952768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PT Sans"/>
                <a:ea typeface="Inter Bold" pitchFamily="34" charset="-122"/>
                <a:cs typeface="Inter Bold" pitchFamily="34" charset="-120"/>
              </a:rPr>
              <a:t>Contact us at </a:t>
            </a:r>
            <a:r>
              <a:rPr lang="en-US" sz="2650" b="1" u="sng" dirty="0">
                <a:solidFill>
                  <a:srgbClr val="42718A"/>
                </a:solidFill>
                <a:latin typeface="PT Sans"/>
                <a:ea typeface="Inter Bold" pitchFamily="34" charset="-122"/>
                <a:cs typeface="Inter Bol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clapadula@fedaia.org</a:t>
            </a:r>
            <a:endParaRPr lang="en-US" sz="2650" dirty="0">
              <a:latin typeface="PT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ci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5320894-3dca-434d-a6b4-48433f514a29">
      <Terms xmlns="http://schemas.microsoft.com/office/infopath/2007/PartnerControls"/>
    </lcf76f155ced4ddcb4097134ff3c332f>
    <TaxCatchAll xmlns="6505ef06-f77f-4562-a282-9c43619ac5f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788D907D450F74F9E63C40E107B1B5D" ma:contentTypeVersion="20" ma:contentTypeDescription="Crear nuevo documento." ma:contentTypeScope="" ma:versionID="202c2aa9838372cfca54c2b2c060a880">
  <xsd:schema xmlns:xsd="http://www.w3.org/2001/XMLSchema" xmlns:xs="http://www.w3.org/2001/XMLSchema" xmlns:p="http://schemas.microsoft.com/office/2006/metadata/properties" xmlns:ns2="25320894-3dca-434d-a6b4-48433f514a29" xmlns:ns3="6505ef06-f77f-4562-a282-9c43619ac5f7" targetNamespace="http://schemas.microsoft.com/office/2006/metadata/properties" ma:root="true" ma:fieldsID="12f5478d2e31a1762946217798bc8269" ns2:_="" ns3:_="">
    <xsd:import namespace="25320894-3dca-434d-a6b4-48433f514a29"/>
    <xsd:import namespace="6505ef06-f77f-4562-a282-9c43619ac5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320894-3dca-434d-a6b4-48433f514a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5" nillable="true" ma:displayName="Location" ma:hidden="true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true">
      <xsd:simpleType>
        <xsd:restriction base="dms:Note"/>
      </xsd:simpleType>
    </xsd:element>
    <xsd:element name="MediaLengthInSeconds" ma:index="20" nillable="true" ma:displayName="Length (seconds)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d11a5b71-44b0-4e79-94c4-4565e11882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05ef06-f77f-4562-a282-9c43619ac5f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hidden="true" ma:internalName="SharedWithDetails" ma:readOnly="true">
      <xsd:simpleType>
        <xsd:restriction base="dms:Note"/>
      </xsd:simpleType>
    </xsd:element>
    <xsd:element name="TaxCatchAll" ma:index="23" nillable="true" ma:displayName="Taxonomy Catch All Column" ma:hidden="true" ma:list="{36e5c3ff-74b7-4aa6-9be3-e27700e54087}" ma:internalName="TaxCatchAll" ma:readOnly="false" ma:showField="CatchAllData" ma:web="6505ef06-f77f-4562-a282-9c43619ac5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Tipo de contenido"/>
        <xsd:element ref="dc:title" minOccurs="0" maxOccurs="1" ma:index="1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0ADAAF-BCE3-4C29-A37A-261206A57F7D}">
  <ds:schemaRefs>
    <ds:schemaRef ds:uri="http://schemas.microsoft.com/office/2006/metadata/properties"/>
    <ds:schemaRef ds:uri="http://schemas.microsoft.com/office/infopath/2007/PartnerControls"/>
    <ds:schemaRef ds:uri="25320894-3dca-434d-a6b4-48433f514a29"/>
    <ds:schemaRef ds:uri="6505ef06-f77f-4562-a282-9c43619ac5f7"/>
  </ds:schemaRefs>
</ds:datastoreItem>
</file>

<file path=customXml/itemProps2.xml><?xml version="1.0" encoding="utf-8"?>
<ds:datastoreItem xmlns:ds="http://schemas.openxmlformats.org/officeDocument/2006/customXml" ds:itemID="{66740973-15F0-4620-8107-CC9F73155F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BC86AA-F2CE-455A-A4E9-C006D60531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320894-3dca-434d-a6b4-48433f514a29"/>
    <ds:schemaRef ds:uri="6505ef06-f77f-4562-a282-9c43619ac5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473</Words>
  <Application>Microsoft Macintosh PowerPoint</Application>
  <PresentationFormat>Benutzerdefiniert</PresentationFormat>
  <Paragraphs>86</Paragraphs>
  <Slides>9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2" baseType="lpstr">
      <vt:lpstr>Arial</vt:lpstr>
      <vt:lpstr>PT Sans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Helena Lambsdorff (trainee)</cp:lastModifiedBy>
  <cp:revision>17</cp:revision>
  <dcterms:created xsi:type="dcterms:W3CDTF">2024-11-11T11:47:38Z</dcterms:created>
  <dcterms:modified xsi:type="dcterms:W3CDTF">2025-01-16T14:04:51Z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0x0101000788D907D450F74F9E63C40E107B1B5D</vt:lpwstr>
  </property>
  <property fmtid="{D5CDD505-2E9C-101B-9397-08002B2CF9AE}" pid="3" name="MediaServiceImageTags">
    <vt:lpwstr/>
  </property>
</Properties>
</file>